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Sanchez" charset="1" panose="02000000000000000000"/>
      <p:regular r:id="rId12"/>
    </p:embeddedFont>
    <p:embeddedFont>
      <p:font typeface="Sanchez Italics" charset="1" panose="00000000000000000000"/>
      <p:regular r:id="rId13"/>
    </p:embeddedFont>
    <p:embeddedFont>
      <p:font typeface="League Spartan" charset="1" panose="00000800000000000000"/>
      <p:regular r:id="rId14"/>
    </p:embeddedFont>
    <p:embeddedFont>
      <p:font typeface="Telegraf" charset="1" panose="00000500000000000000"/>
      <p:regular r:id="rId15"/>
    </p:embeddedFont>
    <p:embeddedFont>
      <p:font typeface="Telegraf Bold" charset="1" panose="00000800000000000000"/>
      <p:regular r:id="rId16"/>
    </p:embeddedFont>
    <p:embeddedFont>
      <p:font typeface="Organic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39" Target="slides/slide22.xml" Type="http://schemas.openxmlformats.org/officeDocument/2006/relationships/slide"/><Relationship Id="rId4" Target="theme/theme1.xml" Type="http://schemas.openxmlformats.org/officeDocument/2006/relationships/theme"/><Relationship Id="rId40" Target="slides/slide23.xml" Type="http://schemas.openxmlformats.org/officeDocument/2006/relationships/slide"/><Relationship Id="rId41" Target="slides/slide24.xml" Type="http://schemas.openxmlformats.org/officeDocument/2006/relationships/slide"/><Relationship Id="rId42" Target="slides/slide25.xml" Type="http://schemas.openxmlformats.org/officeDocument/2006/relationships/slide"/><Relationship Id="rId43" Target="slides/slide26.xml" Type="http://schemas.openxmlformats.org/officeDocument/2006/relationships/slide"/><Relationship Id="rId44" Target="slides/slide27.xml" Type="http://schemas.openxmlformats.org/officeDocument/2006/relationships/slide"/><Relationship Id="rId45" Target="slides/slide28.xml" Type="http://schemas.openxmlformats.org/officeDocument/2006/relationships/slide"/><Relationship Id="rId46" Target="slides/slide29.xml" Type="http://schemas.openxmlformats.org/officeDocument/2006/relationships/slide"/><Relationship Id="rId47" Target="slides/slide30.xml" Type="http://schemas.openxmlformats.org/officeDocument/2006/relationships/slide"/><Relationship Id="rId48" Target="slides/slide31.xml" Type="http://schemas.openxmlformats.org/officeDocument/2006/relationships/slide"/><Relationship Id="rId49" Target="slides/slide32.xml" Type="http://schemas.openxmlformats.org/officeDocument/2006/relationships/slide"/><Relationship Id="rId5" Target="tableStyles.xml" Type="http://schemas.openxmlformats.org/officeDocument/2006/relationships/tableStyles"/><Relationship Id="rId50" Target="slides/slide33.xml" Type="http://schemas.openxmlformats.org/officeDocument/2006/relationships/slide"/><Relationship Id="rId51" Target="slides/slide34.xml" Type="http://schemas.openxmlformats.org/officeDocument/2006/relationships/slide"/><Relationship Id="rId52" Target="slides/slide35.xml" Type="http://schemas.openxmlformats.org/officeDocument/2006/relationships/slide"/><Relationship Id="rId53" Target="slides/slide36.xml" Type="http://schemas.openxmlformats.org/officeDocument/2006/relationships/slide"/><Relationship Id="rId54" Target="slides/slide37.xml" Type="http://schemas.openxmlformats.org/officeDocument/2006/relationships/slide"/><Relationship Id="rId55" Target="slides/slide38.xml" Type="http://schemas.openxmlformats.org/officeDocument/2006/relationships/slide"/><Relationship Id="rId56" Target="slides/slide39.xml" Type="http://schemas.openxmlformats.org/officeDocument/2006/relationships/slide"/><Relationship Id="rId57" Target="slides/slide40.xml" Type="http://schemas.openxmlformats.org/officeDocument/2006/relationships/slide"/><Relationship Id="rId58" Target="slides/slide41.xml" Type="http://schemas.openxmlformats.org/officeDocument/2006/relationships/slide"/><Relationship Id="rId59" Target="slides/slide42.xml" Type="http://schemas.openxmlformats.org/officeDocument/2006/relationships/slide"/><Relationship Id="rId6" Target="fonts/font6.fntdata" Type="http://schemas.openxmlformats.org/officeDocument/2006/relationships/font"/><Relationship Id="rId60" Target="slides/slide43.xml" Type="http://schemas.openxmlformats.org/officeDocument/2006/relationships/slide"/><Relationship Id="rId61" Target="slides/slide44.xml" Type="http://schemas.openxmlformats.org/officeDocument/2006/relationships/slide"/><Relationship Id="rId62" Target="slides/slide45.xml" Type="http://schemas.openxmlformats.org/officeDocument/2006/relationships/slide"/><Relationship Id="rId63" Target="slides/slide46.xml" Type="http://schemas.openxmlformats.org/officeDocument/2006/relationships/slide"/><Relationship Id="rId64" Target="slides/slide47.xml" Type="http://schemas.openxmlformats.org/officeDocument/2006/relationships/slide"/><Relationship Id="rId65" Target="slides/slide48.xml" Type="http://schemas.openxmlformats.org/officeDocument/2006/relationships/slide"/><Relationship Id="rId66" Target="slides/slide49.xml" Type="http://schemas.openxmlformats.org/officeDocument/2006/relationships/slide"/><Relationship Id="rId67" Target="slides/slide50.xml" Type="http://schemas.openxmlformats.org/officeDocument/2006/relationships/slide"/><Relationship Id="rId68" Target="slides/slide51.xml" Type="http://schemas.openxmlformats.org/officeDocument/2006/relationships/slide"/><Relationship Id="rId69" Target="slides/slide52.xml" Type="http://schemas.openxmlformats.org/officeDocument/2006/relationships/slide"/><Relationship Id="rId7" Target="fonts/font7.fntdata" Type="http://schemas.openxmlformats.org/officeDocument/2006/relationships/font"/><Relationship Id="rId70" Target="slides/slide53.xml" Type="http://schemas.openxmlformats.org/officeDocument/2006/relationships/slide"/><Relationship Id="rId71" Target="slides/slide54.xml" Type="http://schemas.openxmlformats.org/officeDocument/2006/relationships/slide"/><Relationship Id="rId72" Target="slides/slide55.xml" Type="http://schemas.openxmlformats.org/officeDocument/2006/relationships/slide"/><Relationship Id="rId73" Target="slides/slide56.xml" Type="http://schemas.openxmlformats.org/officeDocument/2006/relationships/slide"/><Relationship Id="rId74" Target="slides/slide57.xml" Type="http://schemas.openxmlformats.org/officeDocument/2006/relationships/slide"/><Relationship Id="rId75" Target="slides/slide58.xml" Type="http://schemas.openxmlformats.org/officeDocument/2006/relationships/slide"/><Relationship Id="rId76" Target="slides/slide59.xml" Type="http://schemas.openxmlformats.org/officeDocument/2006/relationships/slide"/><Relationship Id="rId77" Target="slides/slide60.xml" Type="http://schemas.openxmlformats.org/officeDocument/2006/relationships/slide"/><Relationship Id="rId78" Target="slides/slide61.xml" Type="http://schemas.openxmlformats.org/officeDocument/2006/relationships/slide"/><Relationship Id="rId79" Target="slides/slide62.xml" Type="http://schemas.openxmlformats.org/officeDocument/2006/relationships/slide"/><Relationship Id="rId8" Target="fonts/font8.fntdata" Type="http://schemas.openxmlformats.org/officeDocument/2006/relationships/font"/><Relationship Id="rId80" Target="slides/slide63.xml" Type="http://schemas.openxmlformats.org/officeDocument/2006/relationships/slide"/><Relationship Id="rId81" Target="slides/slide64.xml" Type="http://schemas.openxmlformats.org/officeDocument/2006/relationships/slide"/><Relationship Id="rId82" Target="slides/slide65.xml" Type="http://schemas.openxmlformats.org/officeDocument/2006/relationships/slide"/><Relationship Id="rId83" Target="slides/slide66.xml" Type="http://schemas.openxmlformats.org/officeDocument/2006/relationships/slide"/><Relationship Id="rId84" Target="slides/slide67.xml" Type="http://schemas.openxmlformats.org/officeDocument/2006/relationships/slide"/><Relationship Id="rId85" Target="slides/slide68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https://www.youtube.com/watch?v=JW7IQ45_up8&amp;ab_channel=JacobClifford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https://www.youtube.com/watch?v=2bE2kirprVY&amp;ab_channel=RossMcGlothlin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https://drive.google.com/file/d/1rnqPcgHdDjdRW870Kc1dvt9Ntxlo6la-/view?usp=sharing" TargetMode="External" Type="http://schemas.openxmlformats.org/officeDocument/2006/relationships/hyperlink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9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Relationship Id="rId3" Target="../media/image56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1.png" Type="http://schemas.openxmlformats.org/officeDocument/2006/relationships/image"/><Relationship Id="rId3" Target="../media/image6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sv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png" Type="http://schemas.openxmlformats.org/officeDocument/2006/relationships/image"/><Relationship Id="rId3" Target="../media/image74.svg" Type="http://schemas.openxmlformats.org/officeDocument/2006/relationships/image"/><Relationship Id="rId4" Target="../media/image75.png" Type="http://schemas.openxmlformats.org/officeDocument/2006/relationships/image"/><Relationship Id="rId5" Target="../media/image76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7.png" Type="http://schemas.openxmlformats.org/officeDocument/2006/relationships/image"/><Relationship Id="rId3" Target="../media/image78.sv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1.png" Type="http://schemas.openxmlformats.org/officeDocument/2006/relationships/image"/><Relationship Id="rId3" Target="../media/image82.sv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3.png" Type="http://schemas.openxmlformats.org/officeDocument/2006/relationships/image"/><Relationship Id="rId3" Target="../media/image84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6.png" Type="http://schemas.openxmlformats.org/officeDocument/2006/relationships/image"/><Relationship Id="rId3" Target="../media/image87.sv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8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9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sv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3.png" Type="http://schemas.openxmlformats.org/officeDocument/2006/relationships/image"/><Relationship Id="rId3" Target="../media/image94.sv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5.png" Type="http://schemas.openxmlformats.org/officeDocument/2006/relationships/image"/><Relationship Id="rId3" Target="../media/image9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7.png" Type="http://schemas.openxmlformats.org/officeDocument/2006/relationships/image"/><Relationship Id="rId3" Target="../media/image98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9.pn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01.svg" Type="http://schemas.openxmlformats.org/officeDocument/2006/relationships/image"/><Relationship Id="rId4" Target="../media/image102.png" Type="http://schemas.openxmlformats.org/officeDocument/2006/relationships/image"/><Relationship Id="rId5" Target="../media/image103.svg" Type="http://schemas.openxmlformats.org/officeDocument/2006/relationships/image"/><Relationship Id="rId6" Target="../media/image104.png" Type="http://schemas.openxmlformats.org/officeDocument/2006/relationships/image"/><Relationship Id="rId7" Target="../media/image105.sv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6.png" Type="http://schemas.openxmlformats.org/officeDocument/2006/relationships/image"/><Relationship Id="rId3" Target="../media/image107.sv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6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8.png" Type="http://schemas.openxmlformats.org/officeDocument/2006/relationships/image"/><Relationship Id="rId3" Target="../media/image109.svg" Type="http://schemas.openxmlformats.org/officeDocument/2006/relationships/image"/><Relationship Id="rId4" Target="../media/image110.png" Type="http://schemas.openxmlformats.org/officeDocument/2006/relationships/image"/></Relationships>
</file>

<file path=ppt/slides/_rels/slide6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1.png" Type="http://schemas.openxmlformats.org/officeDocument/2006/relationships/image"/></Relationships>
</file>

<file path=ppt/slides/_rels/slide6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2.png" Type="http://schemas.openxmlformats.org/officeDocument/2006/relationships/image"/></Relationships>
</file>

<file path=ppt/slides/_rels/slide6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3.png" Type="http://schemas.openxmlformats.org/officeDocument/2006/relationships/image"/><Relationship Id="rId3" Target="../media/image1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2963" y="846887"/>
            <a:ext cx="14902073" cy="1729326"/>
            <a:chOff x="0" y="0"/>
            <a:chExt cx="19869431" cy="23057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80975"/>
              <a:ext cx="19869431" cy="14403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Macroeconomic Objectives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818088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18827" y="3215082"/>
            <a:ext cx="8650346" cy="111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Inflation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3.3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7278178" y="5143500"/>
            <a:ext cx="3769743" cy="7539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87496" y="5171333"/>
            <a:ext cx="1135635" cy="661507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7963517" y="5461106"/>
            <a:ext cx="4323084" cy="0"/>
          </a:xfrm>
          <a:prstGeom prst="line">
            <a:avLst/>
          </a:prstGeom>
          <a:ln cap="rnd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00404" y="5079604"/>
            <a:ext cx="808718" cy="80871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4701181"/>
            <a:ext cx="2206157" cy="255786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53204" y="7979397"/>
            <a:ext cx="2234796" cy="2209654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8700" y="435901"/>
            <a:ext cx="16349422" cy="2186524"/>
            <a:chOff x="0" y="0"/>
            <a:chExt cx="21799229" cy="291536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CPI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8559" y="1871793"/>
            <a:ext cx="17530881" cy="2592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The most commonly used measure of inflation is </a:t>
            </a:r>
            <a:r>
              <a:rPr lang="en-US" sz="3150">
                <a:solidFill>
                  <a:srgbClr val="E32D3A"/>
                </a:solidFill>
                <a:latin typeface="Telegraf Bold"/>
              </a:rPr>
              <a:t>Consumer Price Index.</a:t>
            </a:r>
          </a:p>
          <a:p>
            <a:pPr algn="ctr">
              <a:lnSpc>
                <a:spcPts val="4409"/>
              </a:lnSpc>
            </a:pPr>
          </a:p>
          <a:p>
            <a:pPr>
              <a:lnSpc>
                <a:spcPts val="3850"/>
              </a:lnSpc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How it works</a:t>
            </a: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 The base year is given an index of 100</a:t>
            </a: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 Each following year is also given an index.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64253" y="5172926"/>
            <a:ext cx="4191061" cy="12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92"/>
              </a:lnSpc>
            </a:pPr>
            <a:r>
              <a:rPr lang="en-US" sz="9465" spc="-473">
                <a:solidFill>
                  <a:srgbClr val="E75A59"/>
                </a:solidFill>
                <a:latin typeface="League Spartan"/>
              </a:rPr>
              <a:t>CPI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669678" y="4868126"/>
            <a:ext cx="5333796" cy="40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4"/>
              </a:lnSpc>
            </a:pPr>
            <a:r>
              <a:rPr lang="en-US" sz="2210">
                <a:solidFill>
                  <a:srgbClr val="000000"/>
                </a:solidFill>
                <a:latin typeface="Telegraf Bold"/>
              </a:rPr>
              <a:t>Price of market basket (current year)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848314" y="5588026"/>
            <a:ext cx="4976524" cy="40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4"/>
              </a:lnSpc>
            </a:pPr>
            <a:r>
              <a:rPr lang="en-US" sz="2210">
                <a:solidFill>
                  <a:srgbClr val="000000"/>
                </a:solidFill>
                <a:latin typeface="Telegraf Bold"/>
              </a:rPr>
              <a:t>Price of market basket (base year)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630397" y="5025005"/>
            <a:ext cx="2235293" cy="748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2"/>
              </a:lnSpc>
            </a:pPr>
            <a:r>
              <a:rPr lang="en-US" sz="4130">
                <a:solidFill>
                  <a:srgbClr val="000000"/>
                </a:solidFill>
                <a:latin typeface="Telegraf Bold"/>
              </a:rPr>
              <a:t>100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7119" y="7154269"/>
            <a:ext cx="17530881" cy="278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2000: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The total market basket is </a:t>
            </a:r>
            <a:r>
              <a:rPr lang="en-US" sz="3150" u="sng">
                <a:solidFill>
                  <a:srgbClr val="000000"/>
                </a:solidFill>
                <a:latin typeface="Telegraf"/>
              </a:rPr>
              <a:t>20 Euro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(Base year). Index = 100</a:t>
            </a: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2006: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The total market basket is </a:t>
            </a:r>
            <a:r>
              <a:rPr lang="en-US" sz="3150" u="sng">
                <a:solidFill>
                  <a:srgbClr val="000000"/>
                </a:solidFill>
                <a:latin typeface="Telegraf"/>
              </a:rPr>
              <a:t>25 Euro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(Current Year) Index = 125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Inflation increased by 25% from 2000 to 2006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41745" y="1411494"/>
            <a:ext cx="4228790" cy="844169"/>
            <a:chOff x="0" y="0"/>
            <a:chExt cx="1599947" cy="31938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64038"/>
            <a:ext cx="16349422" cy="1729324"/>
            <a:chOff x="0" y="0"/>
            <a:chExt cx="21799229" cy="2305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80975"/>
              <a:ext cx="21799229" cy="1440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180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639836" y="1411494"/>
            <a:ext cx="2329035" cy="844169"/>
            <a:chOff x="0" y="0"/>
            <a:chExt cx="881182" cy="31938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146639" y="1404065"/>
            <a:ext cx="2329035" cy="844169"/>
            <a:chOff x="0" y="0"/>
            <a:chExt cx="881182" cy="31938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657809" y="1411494"/>
            <a:ext cx="2329035" cy="844169"/>
            <a:chOff x="0" y="0"/>
            <a:chExt cx="881182" cy="31938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41745" y="2477103"/>
            <a:ext cx="4228790" cy="844169"/>
            <a:chOff x="0" y="0"/>
            <a:chExt cx="1599947" cy="31938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41745" y="3651893"/>
            <a:ext cx="4228790" cy="844169"/>
            <a:chOff x="0" y="0"/>
            <a:chExt cx="1599947" cy="31938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241745" y="4668368"/>
            <a:ext cx="4228790" cy="844169"/>
            <a:chOff x="0" y="0"/>
            <a:chExt cx="1599947" cy="31938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39836" y="2477103"/>
            <a:ext cx="2329035" cy="844169"/>
            <a:chOff x="0" y="0"/>
            <a:chExt cx="881182" cy="31938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39836" y="3651893"/>
            <a:ext cx="2329035" cy="844169"/>
            <a:chOff x="0" y="0"/>
            <a:chExt cx="881182" cy="319388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639836" y="4668368"/>
            <a:ext cx="2329035" cy="844169"/>
            <a:chOff x="0" y="0"/>
            <a:chExt cx="881182" cy="31938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146639" y="2477103"/>
            <a:ext cx="2329035" cy="844169"/>
            <a:chOff x="0" y="0"/>
            <a:chExt cx="881182" cy="31938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46639" y="3651893"/>
            <a:ext cx="2329035" cy="844169"/>
            <a:chOff x="0" y="0"/>
            <a:chExt cx="881182" cy="319388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146639" y="4668368"/>
            <a:ext cx="2329035" cy="844169"/>
            <a:chOff x="0" y="0"/>
            <a:chExt cx="881182" cy="319388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657809" y="2477103"/>
            <a:ext cx="2329035" cy="844169"/>
            <a:chOff x="0" y="0"/>
            <a:chExt cx="881182" cy="319388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657809" y="3651893"/>
            <a:ext cx="2329035" cy="844169"/>
            <a:chOff x="0" y="0"/>
            <a:chExt cx="881182" cy="319388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2657809" y="4668368"/>
            <a:ext cx="2329035" cy="844169"/>
            <a:chOff x="0" y="0"/>
            <a:chExt cx="881182" cy="319388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4191622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Good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639836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46639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657809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91622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Bananas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191622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Milk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91622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Bread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639836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$.25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639836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$1.75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639836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14663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$.50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14663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14663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65780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$.75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65780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$2.75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65780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685925" y="7346210"/>
            <a:ext cx="14906625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Calculate the market basket from our example. Use 1 as the base year.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1 CPI: 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2 CPI: 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3 CPI: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3301156" y="5703689"/>
            <a:ext cx="4228790" cy="1529545"/>
            <a:chOff x="0" y="0"/>
            <a:chExt cx="1599947" cy="578698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1599947" cy="578698"/>
            </a:xfrm>
            <a:custGeom>
              <a:avLst/>
              <a:gdLst/>
              <a:ahLst/>
              <a:cxnLst/>
              <a:rect r="r" b="b" t="t" l="l"/>
              <a:pathLst>
                <a:path h="57869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578698"/>
                  </a:lnTo>
                  <a:lnTo>
                    <a:pt x="0" y="57869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7699247" y="5703689"/>
            <a:ext cx="2329035" cy="844169"/>
            <a:chOff x="0" y="0"/>
            <a:chExt cx="881182" cy="319388"/>
          </a:xfrm>
        </p:grpSpPr>
        <p:sp>
          <p:nvSpPr>
            <p:cNvPr name="Freeform 58" id="58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0206050" y="5703689"/>
            <a:ext cx="2329035" cy="844169"/>
            <a:chOff x="0" y="0"/>
            <a:chExt cx="881182" cy="319388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2717220" y="5703689"/>
            <a:ext cx="2329035" cy="844169"/>
            <a:chOff x="0" y="0"/>
            <a:chExt cx="881182" cy="319388"/>
          </a:xfrm>
        </p:grpSpPr>
        <p:sp>
          <p:nvSpPr>
            <p:cNvPr name="Freeform 62" id="62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4251033" y="5785731"/>
            <a:ext cx="2329035" cy="1252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Market Basket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699247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$4.00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020605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$5.00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271722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$6.00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41745" y="1411494"/>
            <a:ext cx="4228790" cy="844169"/>
            <a:chOff x="0" y="0"/>
            <a:chExt cx="1599947" cy="31938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64038"/>
            <a:ext cx="16349422" cy="1729324"/>
            <a:chOff x="0" y="0"/>
            <a:chExt cx="21799229" cy="2305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80975"/>
              <a:ext cx="21799229" cy="1440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180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639836" y="1411494"/>
            <a:ext cx="2329035" cy="844169"/>
            <a:chOff x="0" y="0"/>
            <a:chExt cx="881182" cy="31938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146639" y="1404065"/>
            <a:ext cx="2329035" cy="844169"/>
            <a:chOff x="0" y="0"/>
            <a:chExt cx="881182" cy="31938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657809" y="1411494"/>
            <a:ext cx="2329035" cy="844169"/>
            <a:chOff x="0" y="0"/>
            <a:chExt cx="881182" cy="31938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41745" y="2477103"/>
            <a:ext cx="4228790" cy="844169"/>
            <a:chOff x="0" y="0"/>
            <a:chExt cx="1599947" cy="31938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41745" y="3651893"/>
            <a:ext cx="4228790" cy="844169"/>
            <a:chOff x="0" y="0"/>
            <a:chExt cx="1599947" cy="31938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241745" y="4668368"/>
            <a:ext cx="4228790" cy="844169"/>
            <a:chOff x="0" y="0"/>
            <a:chExt cx="1599947" cy="31938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39836" y="2477103"/>
            <a:ext cx="2329035" cy="844169"/>
            <a:chOff x="0" y="0"/>
            <a:chExt cx="881182" cy="31938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39836" y="3651893"/>
            <a:ext cx="2329035" cy="844169"/>
            <a:chOff x="0" y="0"/>
            <a:chExt cx="881182" cy="319388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639836" y="4668368"/>
            <a:ext cx="2329035" cy="844169"/>
            <a:chOff x="0" y="0"/>
            <a:chExt cx="881182" cy="31938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146639" y="2477103"/>
            <a:ext cx="2329035" cy="844169"/>
            <a:chOff x="0" y="0"/>
            <a:chExt cx="881182" cy="31938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46639" y="3651893"/>
            <a:ext cx="2329035" cy="844169"/>
            <a:chOff x="0" y="0"/>
            <a:chExt cx="881182" cy="319388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146639" y="4668368"/>
            <a:ext cx="2329035" cy="844169"/>
            <a:chOff x="0" y="0"/>
            <a:chExt cx="881182" cy="319388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657809" y="2477103"/>
            <a:ext cx="2329035" cy="844169"/>
            <a:chOff x="0" y="0"/>
            <a:chExt cx="881182" cy="319388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657809" y="3651893"/>
            <a:ext cx="2329035" cy="844169"/>
            <a:chOff x="0" y="0"/>
            <a:chExt cx="881182" cy="319388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2657809" y="4668368"/>
            <a:ext cx="2329035" cy="844169"/>
            <a:chOff x="0" y="0"/>
            <a:chExt cx="881182" cy="319388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4191622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Good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639836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46639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657809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91622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Bananas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191622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Milk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91622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Bread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639836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$.25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639836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$1.75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639836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14663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$.50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14663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14663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65780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$.75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65780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$2.75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65780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685925" y="7346210"/>
            <a:ext cx="14906625" cy="2729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Calculate the market basket from our example. Use 1 as the base year.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1 CPI:  </a:t>
            </a:r>
            <a:r>
              <a:rPr lang="en-US" sz="2700">
                <a:solidFill>
                  <a:srgbClr val="FF0000"/>
                </a:solidFill>
                <a:latin typeface="Telegraf Bold"/>
              </a:rPr>
              <a:t>100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2 CPI:  </a:t>
            </a:r>
            <a:r>
              <a:rPr lang="en-US" sz="2700">
                <a:solidFill>
                  <a:srgbClr val="FF0000"/>
                </a:solidFill>
                <a:latin typeface="Telegraf Bold"/>
              </a:rPr>
              <a:t>125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3 CPI: </a:t>
            </a:r>
            <a:r>
              <a:rPr lang="en-US" sz="2700">
                <a:solidFill>
                  <a:srgbClr val="FF0000"/>
                </a:solidFill>
                <a:latin typeface="Telegraf Bold"/>
              </a:rPr>
              <a:t>150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3301156" y="5703689"/>
            <a:ext cx="4228790" cy="1529545"/>
            <a:chOff x="0" y="0"/>
            <a:chExt cx="1599947" cy="578698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1599947" cy="578698"/>
            </a:xfrm>
            <a:custGeom>
              <a:avLst/>
              <a:gdLst/>
              <a:ahLst/>
              <a:cxnLst/>
              <a:rect r="r" b="b" t="t" l="l"/>
              <a:pathLst>
                <a:path h="57869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578698"/>
                  </a:lnTo>
                  <a:lnTo>
                    <a:pt x="0" y="57869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7699247" y="5703689"/>
            <a:ext cx="2329035" cy="844169"/>
            <a:chOff x="0" y="0"/>
            <a:chExt cx="881182" cy="319388"/>
          </a:xfrm>
        </p:grpSpPr>
        <p:sp>
          <p:nvSpPr>
            <p:cNvPr name="Freeform 58" id="58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0206050" y="5703689"/>
            <a:ext cx="2329035" cy="844169"/>
            <a:chOff x="0" y="0"/>
            <a:chExt cx="881182" cy="319388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2717220" y="5703689"/>
            <a:ext cx="2329035" cy="844169"/>
            <a:chOff x="0" y="0"/>
            <a:chExt cx="881182" cy="319388"/>
          </a:xfrm>
        </p:grpSpPr>
        <p:sp>
          <p:nvSpPr>
            <p:cNvPr name="Freeform 62" id="62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4251033" y="5785731"/>
            <a:ext cx="2329035" cy="1252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Market Basket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699247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$4.00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020605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$5.00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271722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$6.00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41745" y="1411494"/>
            <a:ext cx="4228790" cy="844169"/>
            <a:chOff x="0" y="0"/>
            <a:chExt cx="1599947" cy="31938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64038"/>
            <a:ext cx="16349422" cy="1729324"/>
            <a:chOff x="0" y="0"/>
            <a:chExt cx="21799229" cy="2305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80975"/>
              <a:ext cx="21799229" cy="1440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180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639836" y="1411494"/>
            <a:ext cx="2329035" cy="844169"/>
            <a:chOff x="0" y="0"/>
            <a:chExt cx="881182" cy="31938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146639" y="1404065"/>
            <a:ext cx="2329035" cy="844169"/>
            <a:chOff x="0" y="0"/>
            <a:chExt cx="881182" cy="31938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657809" y="1411494"/>
            <a:ext cx="2329035" cy="844169"/>
            <a:chOff x="0" y="0"/>
            <a:chExt cx="881182" cy="31938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41745" y="2477103"/>
            <a:ext cx="4228790" cy="844169"/>
            <a:chOff x="0" y="0"/>
            <a:chExt cx="1599947" cy="31938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41745" y="3651893"/>
            <a:ext cx="4228790" cy="844169"/>
            <a:chOff x="0" y="0"/>
            <a:chExt cx="1599947" cy="31938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241745" y="4668368"/>
            <a:ext cx="4228790" cy="844169"/>
            <a:chOff x="0" y="0"/>
            <a:chExt cx="1599947" cy="31938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39836" y="2477103"/>
            <a:ext cx="2329035" cy="844169"/>
            <a:chOff x="0" y="0"/>
            <a:chExt cx="881182" cy="31938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39836" y="3651893"/>
            <a:ext cx="2329035" cy="844169"/>
            <a:chOff x="0" y="0"/>
            <a:chExt cx="881182" cy="319388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639836" y="4668368"/>
            <a:ext cx="2329035" cy="844169"/>
            <a:chOff x="0" y="0"/>
            <a:chExt cx="881182" cy="31938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146639" y="2477103"/>
            <a:ext cx="2329035" cy="844169"/>
            <a:chOff x="0" y="0"/>
            <a:chExt cx="881182" cy="31938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46639" y="3651893"/>
            <a:ext cx="2329035" cy="844169"/>
            <a:chOff x="0" y="0"/>
            <a:chExt cx="881182" cy="319388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146639" y="4668368"/>
            <a:ext cx="2329035" cy="844169"/>
            <a:chOff x="0" y="0"/>
            <a:chExt cx="881182" cy="319388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657809" y="2477103"/>
            <a:ext cx="2329035" cy="844169"/>
            <a:chOff x="0" y="0"/>
            <a:chExt cx="881182" cy="319388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657809" y="3651893"/>
            <a:ext cx="2329035" cy="844169"/>
            <a:chOff x="0" y="0"/>
            <a:chExt cx="881182" cy="319388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2657809" y="4668368"/>
            <a:ext cx="2329035" cy="844169"/>
            <a:chOff x="0" y="0"/>
            <a:chExt cx="881182" cy="319388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4191622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Good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639836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46639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657809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91622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Bananas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191622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Milk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91622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Bread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639836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$.25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639836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$1.75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639836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14663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$.50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14663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14663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65780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$.75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65780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$2.75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65780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169122" y="7355735"/>
            <a:ext cx="9940230" cy="263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The index is then used to calculate the inflation rate. </a:t>
            </a:r>
          </a:p>
          <a:p>
            <a:pPr algn="ctr">
              <a:lnSpc>
                <a:spcPts val="3424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Using the index calculates the inflation for each year.</a:t>
            </a:r>
          </a:p>
          <a:p>
            <a:pPr algn="ctr">
              <a:lnSpc>
                <a:spcPts val="3424"/>
              </a:lnSpc>
            </a:pPr>
          </a:p>
          <a:p>
            <a:pPr algn="ctr">
              <a:lnSpc>
                <a:spcPts val="2889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1 Inflation Rate to Base Year:  </a:t>
            </a:r>
          </a:p>
          <a:p>
            <a:pPr algn="ctr">
              <a:lnSpc>
                <a:spcPts val="2889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2 Inflation Rate to Base Year :  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3 Inflation Rate toBase Year: 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3301156" y="5703689"/>
            <a:ext cx="4228790" cy="1529545"/>
            <a:chOff x="0" y="0"/>
            <a:chExt cx="1599947" cy="578698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1599947" cy="578698"/>
            </a:xfrm>
            <a:custGeom>
              <a:avLst/>
              <a:gdLst/>
              <a:ahLst/>
              <a:cxnLst/>
              <a:rect r="r" b="b" t="t" l="l"/>
              <a:pathLst>
                <a:path h="57869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578698"/>
                  </a:lnTo>
                  <a:lnTo>
                    <a:pt x="0" y="57869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7699247" y="5703689"/>
            <a:ext cx="2329035" cy="844169"/>
            <a:chOff x="0" y="0"/>
            <a:chExt cx="881182" cy="319388"/>
          </a:xfrm>
        </p:grpSpPr>
        <p:sp>
          <p:nvSpPr>
            <p:cNvPr name="Freeform 58" id="58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0206050" y="5703689"/>
            <a:ext cx="2329035" cy="844169"/>
            <a:chOff x="0" y="0"/>
            <a:chExt cx="881182" cy="319388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2717220" y="5703689"/>
            <a:ext cx="2329035" cy="844169"/>
            <a:chOff x="0" y="0"/>
            <a:chExt cx="881182" cy="319388"/>
          </a:xfrm>
        </p:grpSpPr>
        <p:sp>
          <p:nvSpPr>
            <p:cNvPr name="Freeform 62" id="62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4251033" y="5785731"/>
            <a:ext cx="2329035" cy="1252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Market Basket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699247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$4.00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020605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$5.00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271722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$6.00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41745" y="1411494"/>
            <a:ext cx="4228790" cy="844169"/>
            <a:chOff x="0" y="0"/>
            <a:chExt cx="1599947" cy="31938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64038"/>
            <a:ext cx="16349422" cy="1729324"/>
            <a:chOff x="0" y="0"/>
            <a:chExt cx="21799229" cy="2305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80975"/>
              <a:ext cx="21799229" cy="1440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180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639836" y="1411494"/>
            <a:ext cx="2329035" cy="844169"/>
            <a:chOff x="0" y="0"/>
            <a:chExt cx="881182" cy="31938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146639" y="1404065"/>
            <a:ext cx="2329035" cy="844169"/>
            <a:chOff x="0" y="0"/>
            <a:chExt cx="881182" cy="31938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657809" y="1411494"/>
            <a:ext cx="2329035" cy="844169"/>
            <a:chOff x="0" y="0"/>
            <a:chExt cx="881182" cy="31938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41745" y="2477103"/>
            <a:ext cx="4228790" cy="844169"/>
            <a:chOff x="0" y="0"/>
            <a:chExt cx="1599947" cy="31938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41745" y="3651893"/>
            <a:ext cx="4228790" cy="844169"/>
            <a:chOff x="0" y="0"/>
            <a:chExt cx="1599947" cy="31938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241745" y="4668368"/>
            <a:ext cx="4228790" cy="844169"/>
            <a:chOff x="0" y="0"/>
            <a:chExt cx="1599947" cy="31938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39836" y="2477103"/>
            <a:ext cx="2329035" cy="844169"/>
            <a:chOff x="0" y="0"/>
            <a:chExt cx="881182" cy="31938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39836" y="3651893"/>
            <a:ext cx="2329035" cy="844169"/>
            <a:chOff x="0" y="0"/>
            <a:chExt cx="881182" cy="319388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639836" y="4668368"/>
            <a:ext cx="2329035" cy="844169"/>
            <a:chOff x="0" y="0"/>
            <a:chExt cx="881182" cy="31938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146639" y="2477103"/>
            <a:ext cx="2329035" cy="844169"/>
            <a:chOff x="0" y="0"/>
            <a:chExt cx="881182" cy="31938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46639" y="3651893"/>
            <a:ext cx="2329035" cy="844169"/>
            <a:chOff x="0" y="0"/>
            <a:chExt cx="881182" cy="319388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146639" y="4668368"/>
            <a:ext cx="2329035" cy="844169"/>
            <a:chOff x="0" y="0"/>
            <a:chExt cx="881182" cy="319388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657809" y="2477103"/>
            <a:ext cx="2329035" cy="844169"/>
            <a:chOff x="0" y="0"/>
            <a:chExt cx="881182" cy="319388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657809" y="3651893"/>
            <a:ext cx="2329035" cy="844169"/>
            <a:chOff x="0" y="0"/>
            <a:chExt cx="881182" cy="319388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2657809" y="4668368"/>
            <a:ext cx="2329035" cy="844169"/>
            <a:chOff x="0" y="0"/>
            <a:chExt cx="881182" cy="319388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4191622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Good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639836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1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146639" y="149353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2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657809" y="1486107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3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191622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Bananas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191622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Milk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191622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Bread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639836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$.25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7639836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$1.75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7639836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14663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$.50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14663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014663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657809" y="255914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$.75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2657809" y="37339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$2.75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657809" y="475041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186907" y="7355735"/>
            <a:ext cx="9904661" cy="2573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The index is then used to calculate the inflation rate.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Using the CPI, calculate the inflation for each year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1 Inflation Rate to Base Year:  </a:t>
            </a:r>
            <a:r>
              <a:rPr lang="en-US" sz="2700">
                <a:solidFill>
                  <a:srgbClr val="FF0000"/>
                </a:solidFill>
                <a:latin typeface="Telegraf Bold"/>
              </a:rPr>
              <a:t>0%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2 Inflation Rate toBase Year :  </a:t>
            </a:r>
            <a:r>
              <a:rPr lang="en-US" sz="2700">
                <a:solidFill>
                  <a:srgbClr val="FF0000"/>
                </a:solidFill>
                <a:latin typeface="Telegraf Bold"/>
              </a:rPr>
              <a:t>25%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Telegraf"/>
              </a:rPr>
              <a:t>Year 3 Inflation Rate toBase Year: </a:t>
            </a:r>
            <a:r>
              <a:rPr lang="en-US" sz="2700">
                <a:solidFill>
                  <a:srgbClr val="FF0000"/>
                </a:solidFill>
                <a:latin typeface="Telegraf Bold"/>
              </a:rPr>
              <a:t>50%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3301156" y="5703689"/>
            <a:ext cx="4228790" cy="1529545"/>
            <a:chOff x="0" y="0"/>
            <a:chExt cx="1599947" cy="578698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1599947" cy="578698"/>
            </a:xfrm>
            <a:custGeom>
              <a:avLst/>
              <a:gdLst/>
              <a:ahLst/>
              <a:cxnLst/>
              <a:rect r="r" b="b" t="t" l="l"/>
              <a:pathLst>
                <a:path h="57869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578698"/>
                  </a:lnTo>
                  <a:lnTo>
                    <a:pt x="0" y="57869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7699247" y="5703689"/>
            <a:ext cx="2329035" cy="844169"/>
            <a:chOff x="0" y="0"/>
            <a:chExt cx="881182" cy="319388"/>
          </a:xfrm>
        </p:grpSpPr>
        <p:sp>
          <p:nvSpPr>
            <p:cNvPr name="Freeform 58" id="58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0206050" y="5703689"/>
            <a:ext cx="2329035" cy="844169"/>
            <a:chOff x="0" y="0"/>
            <a:chExt cx="881182" cy="319388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2717220" y="5703689"/>
            <a:ext cx="2329035" cy="844169"/>
            <a:chOff x="0" y="0"/>
            <a:chExt cx="881182" cy="319388"/>
          </a:xfrm>
        </p:grpSpPr>
        <p:sp>
          <p:nvSpPr>
            <p:cNvPr name="Freeform 62" id="62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4251033" y="5785731"/>
            <a:ext cx="2329035" cy="1252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Market Basket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699247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$4.00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020605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$5.00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2717220" y="5785731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$6.00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JW7IQ45_up8&amp;ab_channel=JacobClifford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0519" y="3086100"/>
            <a:ext cx="5846963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04857" y="4929811"/>
            <a:ext cx="587828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3761408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CPI  Weighted Index </a:t>
              </a:r>
              <a:r>
                <a:rPr lang="en-US" sz="6399" spc="-319">
                  <a:solidFill>
                    <a:srgbClr val="C22124"/>
                  </a:solidFill>
                  <a:latin typeface="League Spartan"/>
                </a:rPr>
                <a:t>(HL Only)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83474" y="2920938"/>
            <a:ext cx="12921052" cy="633736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Weighted CPI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214455" y="1961197"/>
            <a:ext cx="15859089" cy="511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At times, market basket categories may be weighted to give a more accurate assessmeent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298413" y="2374445"/>
            <a:ext cx="9857723" cy="483489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Weighted CPI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37794" y="2584001"/>
            <a:ext cx="7499534" cy="546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Simply multiply the weight with the basket price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Market Basket for 2020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(450 x 0.4) + (400 x 0.3) + (200 x 0.15) + (180 x 0.1) + (120 x 0.5).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180 + 126 + 30 + 18 + 6 = 360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Calculate the inflation rate from 2020 to 2021.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Attempt to find it using the index system AND the percentage change formula.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298413" y="2374445"/>
            <a:ext cx="9857723" cy="483489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Weighted CPI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37794" y="2584001"/>
            <a:ext cx="7499534" cy="3368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Calculate the inflation rate from 2020 to 2021.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E32D3A"/>
                </a:solidFill>
                <a:latin typeface="Telegraf Bold"/>
              </a:rPr>
              <a:t>13.61%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1353905"/>
            <a:ext cx="16349422" cy="1764249"/>
            <a:chOff x="0" y="0"/>
            <a:chExt cx="21799229" cy="23523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4300"/>
              <a:ext cx="21799229" cy="15536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69"/>
                </a:lnSpc>
              </a:pPr>
              <a:r>
                <a:rPr lang="en-US" sz="4599" spc="-229">
                  <a:solidFill>
                    <a:srgbClr val="000000"/>
                  </a:solidFill>
                  <a:latin typeface="League Spartan"/>
                </a:rPr>
                <a:t>We have broadly discussed inflation before. Take two minutes and come up with a definition with a partner.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8646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www.youtube.com/watch?v=2bE2kirprVY&amp;ab_channel=RossMcGlothlin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20519" y="3086100"/>
            <a:ext cx="5846963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251786" y="7797568"/>
            <a:ext cx="5784428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Arimo"/>
              </a:rPr>
              <a:t>Calculating a Weighted Price Index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89322" y="5393285"/>
            <a:ext cx="470935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3206761"/>
            <a:ext cx="14902073" cy="2186524"/>
            <a:chOff x="0" y="0"/>
            <a:chExt cx="19869431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9869431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Problems with CPI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Problems With CPI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00211" y="1954144"/>
            <a:ext cx="15859089" cy="439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Selection of Goods</a:t>
            </a:r>
          </a:p>
          <a:p>
            <a:pPr marL="1187454" indent="-395818" lvl="2">
              <a:lnSpc>
                <a:spcPts val="3850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What are "typical household goods"?</a:t>
            </a:r>
          </a:p>
          <a:p>
            <a:pPr>
              <a:lnSpc>
                <a:spcPts val="3850"/>
              </a:lnSpc>
            </a:pP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New Products</a:t>
            </a:r>
          </a:p>
          <a:p>
            <a:pPr marL="1187454" indent="-395818" lvl="2">
              <a:lnSpc>
                <a:spcPts val="3850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CPI may not include the newest products in the market basket. </a:t>
            </a:r>
          </a:p>
          <a:p>
            <a:pPr>
              <a:lnSpc>
                <a:spcPts val="3850"/>
              </a:lnSpc>
            </a:pP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 Bold"/>
              </a:rPr>
              <a:t>Updates on Product Quality</a:t>
            </a:r>
          </a:p>
          <a:p>
            <a:pPr marL="1187454" indent="-395818" lvl="2">
              <a:lnSpc>
                <a:spcPts val="3850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CPI does not account for the improvement in the quality of products that improve economic well-being.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44899" y="7625089"/>
            <a:ext cx="2621982" cy="266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143500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A Refresher on Real GDP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1D4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27709" y="7097717"/>
            <a:ext cx="3549015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098338"/>
            <a:ext cx="16349422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Calculated by using a "Deflator". These deflators essentially deflate the nominal values allowing for an accurate Real GDP.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594439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Real GDP/GNI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948777"/>
            <a:ext cx="16895794" cy="2099727"/>
            <a:chOff x="0" y="0"/>
            <a:chExt cx="22527726" cy="279963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897808"/>
              <a:ext cx="8730656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Real GDP/GNI =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8098087" y="104775"/>
              <a:ext cx="8730656" cy="809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75"/>
                </a:lnSpc>
              </a:pPr>
              <a:r>
                <a:rPr lang="en-US" sz="4500" spc="-225">
                  <a:solidFill>
                    <a:srgbClr val="FF0000"/>
                  </a:solidFill>
                  <a:latin typeface="League Spartan"/>
                </a:rPr>
                <a:t>Nominal GDP/GNI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8098087" y="1990011"/>
              <a:ext cx="8730656" cy="809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75"/>
                </a:lnSpc>
              </a:pPr>
              <a:r>
                <a:rPr lang="en-US" sz="4500" spc="-225">
                  <a:solidFill>
                    <a:srgbClr val="FF0000"/>
                  </a:solidFill>
                  <a:latin typeface="League Spartan"/>
                </a:rPr>
                <a:t>Price Deflator (CPI)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6622707" y="1103844"/>
              <a:ext cx="5905019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X    100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524466" y="581026"/>
              <a:ext cx="11304935" cy="921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40"/>
                </a:lnSpc>
              </a:pPr>
              <a:r>
                <a:rPr lang="en-US" sz="5200" spc="-260">
                  <a:solidFill>
                    <a:srgbClr val="FF0000"/>
                  </a:solidFill>
                  <a:latin typeface="League Spartan"/>
                </a:rPr>
                <a:t>________________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r:id="rId4" tooltip="https://drive.google.com/file/d/1rnqPcgHdDjdRW870Kc1dvt9Ntxlo6la-/view?usp=sharing"/>
          </p:cNvPr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940627" y="5337780"/>
            <a:ext cx="4406747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699677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Paper 2 Math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92963" y="3206761"/>
            <a:ext cx="14902073" cy="2186524"/>
            <a:chOff x="0" y="0"/>
            <a:chExt cx="19869431" cy="291536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57175"/>
              <a:ext cx="19869431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Causes of Inflation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27685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64946" y="6155661"/>
            <a:ext cx="3158109" cy="4114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85891" y="6583388"/>
            <a:ext cx="3158109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144000" y="6583388"/>
            <a:ext cx="3158109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49137" y="7593810"/>
            <a:ext cx="4567887" cy="231439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7164" y="7593810"/>
            <a:ext cx="4655361" cy="23102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58922" y="8379350"/>
            <a:ext cx="1920645" cy="172858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91363" y="6110495"/>
            <a:ext cx="2130761" cy="172858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Two Types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03411" y="2268110"/>
            <a:ext cx="8408508" cy="4832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97DC9"/>
                </a:solidFill>
                <a:latin typeface="Telegraf Bold"/>
              </a:rPr>
              <a:t>Demand-Pull</a:t>
            </a:r>
          </a:p>
          <a:p>
            <a:pPr algn="ctr">
              <a:lnSpc>
                <a:spcPts val="5040"/>
              </a:lnSpc>
            </a:p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Telegraf"/>
              </a:rPr>
              <a:t>Inflation as a result of an increase in AD (C, I,G, Xn). Price Level is PULLED UP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47164" y="2268110"/>
            <a:ext cx="8408508" cy="5185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32A566"/>
                </a:solidFill>
                <a:latin typeface="Telegraf Bold"/>
              </a:rPr>
              <a:t>Cost-Push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Telegraf"/>
              </a:rPr>
              <a:t>Inflation as a result of an increase in costs of production in the economy (Increase in price of raw materials, imports,  or labour).  Price Level is PUSHED UP.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07809" y="2459334"/>
            <a:ext cx="16527586" cy="727147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20216" y="8962845"/>
            <a:ext cx="2260036" cy="114508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3349" y="8228951"/>
            <a:ext cx="1054228" cy="855243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Demand-Pull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744795" y="1083835"/>
            <a:ext cx="19032795" cy="182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6"/>
              </a:lnSpc>
            </a:pPr>
          </a:p>
          <a:p>
            <a:pPr algn="ctr">
              <a:lnSpc>
                <a:spcPts val="2703"/>
              </a:lnSpc>
            </a:pPr>
            <a:r>
              <a:rPr lang="en-US" sz="1931">
                <a:solidFill>
                  <a:srgbClr val="000000"/>
                </a:solidFill>
                <a:latin typeface="Telegraf"/>
              </a:rPr>
              <a:t>Inflation as a result of an increase in AD (C, I,G, Xn). Price Level is PULLED UP</a:t>
            </a:r>
          </a:p>
          <a:p>
            <a:pPr>
              <a:lnSpc>
                <a:spcPts val="2396"/>
              </a:lnSpc>
            </a:pPr>
          </a:p>
          <a:p>
            <a:pPr>
              <a:lnSpc>
                <a:spcPts val="2396"/>
              </a:lnSpc>
            </a:pPr>
          </a:p>
          <a:p>
            <a:pPr>
              <a:lnSpc>
                <a:spcPts val="2396"/>
              </a:lnSpc>
            </a:pPr>
          </a:p>
          <a:p>
            <a:pPr>
              <a:lnSpc>
                <a:spcPts val="2396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94499"/>
            <a:ext cx="16481874" cy="6281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Economic Growth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Unemployment Rate</a:t>
            </a:r>
          </a:p>
          <a:p>
            <a:pPr marL="680085" indent="-340042" lvl="1">
              <a:lnSpc>
                <a:spcPts val="6678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Low and Stable Inflation</a:t>
            </a: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Possible additional goals: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Sustainable Debt, Equity, and Income Distribution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971076" y="2193007"/>
            <a:ext cx="4022217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3 Macro Objectives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7164" y="7593810"/>
            <a:ext cx="4655361" cy="231022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58922" y="8379350"/>
            <a:ext cx="1920645" cy="172858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7861005" y="2759241"/>
            <a:ext cx="8163129" cy="752775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Cost-Push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291528"/>
            <a:ext cx="15993424" cy="196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13"/>
              </a:lnSpc>
            </a:p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Inflation as a result of an increase in costs of production in the economy (Increase in price of raw materials, imports,  or labor).  Price Level is PUSHED UP.</a:t>
            </a:r>
          </a:p>
          <a:p>
            <a:pPr>
              <a:lnSpc>
                <a:spcPts val="2413"/>
              </a:lnSpc>
            </a:pPr>
          </a:p>
          <a:p>
            <a:pPr>
              <a:lnSpc>
                <a:spcPts val="1713"/>
              </a:lnSpc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92686" y="2951094"/>
            <a:ext cx="4702629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Also note...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00211" y="1954144"/>
            <a:ext cx="15859089" cy="99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50"/>
              </a:lnSpc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An increase in the money supply can also lead to inflation. If there is too much money in circulation, spending increased (Increase AD) resulting in inflation. 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90738" y="4752975"/>
            <a:ext cx="162534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992838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Inflation Spiral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331327" y="5610225"/>
            <a:ext cx="1625346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Inflationary Spiral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00211" y="1954144"/>
            <a:ext cx="15859089" cy="294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Demand-pull inflation and Cost-push inflation </a:t>
            </a:r>
            <a:r>
              <a:rPr lang="en-US" sz="2750">
                <a:solidFill>
                  <a:srgbClr val="000000"/>
                </a:solidFill>
                <a:latin typeface="Telegraf Bold"/>
              </a:rPr>
              <a:t>combined</a:t>
            </a:r>
          </a:p>
          <a:p>
            <a:pPr>
              <a:lnSpc>
                <a:spcPts val="3850"/>
              </a:lnSpc>
            </a:pP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As consumers drive prices higher, businesses also pay higher prices</a:t>
            </a: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Additionally, workers demand higher wages due to the increase in the cost of living.</a:t>
            </a: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These events fuel even more inflation</a:t>
            </a:r>
          </a:p>
          <a:p>
            <a:pPr marL="593727" indent="-296864" lvl="1">
              <a:lnSpc>
                <a:spcPts val="3850"/>
              </a:lnSpc>
              <a:buFont typeface="Arial"/>
              <a:buChar char="•"/>
            </a:pPr>
            <a:r>
              <a:rPr lang="en-US" sz="2750">
                <a:solidFill>
                  <a:srgbClr val="000000"/>
                </a:solidFill>
                <a:latin typeface="Telegraf"/>
              </a:rPr>
              <a:t>The cycle builds on itself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59284" y="2562060"/>
            <a:ext cx="8895757" cy="754587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638387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Inflation Spiral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764507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48465" y="2254008"/>
            <a:ext cx="16349422" cy="3510499"/>
            <a:chOff x="0" y="0"/>
            <a:chExt cx="21799229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Cost of High Inflation Rate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7773" y="1530985"/>
            <a:ext cx="12052022" cy="875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 Bold"/>
              </a:rPr>
              <a:t>Uncertainty - </a:t>
            </a:r>
            <a:r>
              <a:rPr lang="en-US" sz="2900">
                <a:solidFill>
                  <a:srgbClr val="000000"/>
                </a:solidFill>
                <a:latin typeface="Telegraf"/>
              </a:rPr>
              <a:t>Lack of confidence leads to businesses and consumers being careful.</a:t>
            </a:r>
          </a:p>
          <a:p>
            <a:pPr>
              <a:lnSpc>
                <a:spcPts val="4060"/>
              </a:lnSpc>
            </a:p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 Bold"/>
              </a:rPr>
              <a:t>Redistribution effects </a:t>
            </a:r>
            <a:r>
              <a:rPr lang="en-US" sz="2900">
                <a:solidFill>
                  <a:srgbClr val="000000"/>
                </a:solidFill>
                <a:latin typeface="Telegraf"/>
              </a:rPr>
              <a:t>- Low-income households are affected more than higher-income households.</a:t>
            </a:r>
          </a:p>
          <a:p>
            <a:pPr>
              <a:lnSpc>
                <a:spcPts val="4060"/>
              </a:lnSpc>
            </a:p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 Bold"/>
              </a:rPr>
              <a:t>Savings effects - </a:t>
            </a:r>
            <a:r>
              <a:rPr lang="en-US" sz="2900">
                <a:solidFill>
                  <a:srgbClr val="000000"/>
                </a:solidFill>
                <a:latin typeface="Telegraf"/>
              </a:rPr>
              <a:t>If the inflation rate is greater than an interest rate, you are better off not saving money.</a:t>
            </a:r>
          </a:p>
          <a:p>
            <a:pPr>
              <a:lnSpc>
                <a:spcPts val="4060"/>
              </a:lnSpc>
            </a:p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 Bold"/>
              </a:rPr>
              <a:t>Decrease in economic growth - </a:t>
            </a:r>
            <a:r>
              <a:rPr lang="en-US" sz="2900">
                <a:solidFill>
                  <a:srgbClr val="000000"/>
                </a:solidFill>
                <a:latin typeface="Telegraf"/>
              </a:rPr>
              <a:t>A decrease in purchasing power and uncertainty leads suppliers and consumers to reduce economic activity.</a:t>
            </a:r>
          </a:p>
          <a:p>
            <a:pPr>
              <a:lnSpc>
                <a:spcPts val="4060"/>
              </a:lnSpc>
            </a:pP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 Bold"/>
              </a:rPr>
              <a:t>Damage to exports - </a:t>
            </a:r>
            <a:r>
              <a:rPr lang="en-US" sz="2900">
                <a:solidFill>
                  <a:srgbClr val="000000"/>
                </a:solidFill>
                <a:latin typeface="Telegraf"/>
              </a:rPr>
              <a:t>Inflation makes domestic goods more expensive for trading partners.</a:t>
            </a:r>
          </a:p>
          <a:p>
            <a:pPr>
              <a:lnSpc>
                <a:spcPts val="4060"/>
              </a:lnSpc>
            </a:pPr>
          </a:p>
          <a:p>
            <a:pPr>
              <a:lnSpc>
                <a:spcPts val="406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909878" y="25141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Costs of High Inflation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691226">
            <a:off x="11682249" y="4151283"/>
            <a:ext cx="200503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5915365"/>
            <a:ext cx="5535912" cy="241504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48465" y="2915995"/>
            <a:ext cx="16349422" cy="2186524"/>
            <a:chOff x="0" y="0"/>
            <a:chExt cx="21799229" cy="291536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Costs of Deflation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1028700"/>
            <a:ext cx="16349422" cy="2803871"/>
            <a:chOff x="0" y="0"/>
            <a:chExt cx="21799229" cy="373849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85725"/>
              <a:ext cx="21799229" cy="31398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04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Discuss the differences between deflation and disinflation.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25081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6992" y="1772600"/>
            <a:ext cx="16974016" cy="713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Uncertainty - 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Lack of confidence leads to businesses and consumers being careful.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Deferred Consumption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- Consumers defer to spend money as their money is gaining value.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Cyclical Unemployment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- Deflation typically indicates falling economic output, meaning firms may have to lay off workers.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Increase in Real Value of Debt - 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Size of real debt grows as money gains in purchasing power.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Redistributive Effects - </a:t>
            </a:r>
            <a:r>
              <a:rPr lang="en-US" sz="2400" u="sng">
                <a:solidFill>
                  <a:srgbClr val="000000"/>
                </a:solidFill>
                <a:latin typeface="Telegraf"/>
              </a:rPr>
              <a:t>Winners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: fixed income earners and lenders (banks).  </a:t>
            </a:r>
            <a:r>
              <a:rPr lang="en-US" sz="2400" u="sng">
                <a:solidFill>
                  <a:srgbClr val="000000"/>
                </a:solidFill>
                <a:latin typeface="Telegraf"/>
              </a:rPr>
              <a:t>Losers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: borrowers and providers of fixed incomes (e.g. government)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 Bold"/>
              </a:rPr>
              <a:t>Policy Ineffectiveness - </a:t>
            </a:r>
            <a:r>
              <a:rPr lang="en-US" sz="2400">
                <a:solidFill>
                  <a:srgbClr val="000000"/>
                </a:solidFill>
                <a:latin typeface="Telegraf"/>
              </a:rPr>
              <a:t>Even with the use of expansionary monetary and fiscal policies, it will be difficult to convince firms and consumers to borrow money. 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55039" y="7502605"/>
            <a:ext cx="2577922" cy="2577922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326363"/>
            <a:ext cx="16349422" cy="1849974"/>
            <a:chOff x="0" y="0"/>
            <a:chExt cx="21799229" cy="24666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Costs of Deflation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27961" y="1740410"/>
            <a:ext cx="12794159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Inflation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is a general or sustained increase in the average price level.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Inflation Rate -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The percent change in prices from year to year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9740" y="4261485"/>
            <a:ext cx="16587341" cy="499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Have you ever heard your parents or grandparents thought about things being cheaper? 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 1992, $1 has the same purchasing power as $2 today.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In 1950, $1 has the same purchasing power as $11.62 today.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When inflation occurs, money loses power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700000">
            <a:off x="7086600" y="5140927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3326029"/>
            <a:ext cx="16349422" cy="2259549"/>
            <a:chOff x="0" y="0"/>
            <a:chExt cx="21799229" cy="3012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2175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The Relationship Between Unemployment and Inflation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525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693993"/>
            <a:ext cx="16349422" cy="4161755"/>
            <a:chOff x="0" y="0"/>
            <a:chExt cx="21799229" cy="554900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57150"/>
              <a:ext cx="21799229" cy="4921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2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Are the economic goals of low inflation and low unemployment in conflict with each other?</a:t>
              </a:r>
            </a:p>
            <a:p>
              <a:pPr algn="ctr">
                <a:lnSpc>
                  <a:spcPts val="7392"/>
                </a:lnSpc>
              </a:pPr>
            </a:p>
            <a:p>
              <a:pPr algn="ctr">
                <a:lnSpc>
                  <a:spcPts val="7392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 How?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06132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99108"/>
            <a:ext cx="16349422" cy="2907249"/>
            <a:chOff x="0" y="0"/>
            <a:chExt cx="21799229" cy="38763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09550"/>
              <a:ext cx="21799229" cy="2982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Potential Conflict Between Macroeconomic Objectives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886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09890" y="3125370"/>
            <a:ext cx="17294742" cy="511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   Low unemployment and low inflation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   High economic growth and low inflation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   High economic growth and environmental sustainability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   High economic growth and equity in income distribution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8439" y="5993130"/>
            <a:ext cx="4151122" cy="411480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03411" y="5651182"/>
            <a:ext cx="5758626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107748" y="1951672"/>
            <a:ext cx="8045751" cy="5756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elegraf Bold"/>
              </a:rPr>
              <a:t>Rules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3600">
                <a:solidFill>
                  <a:srgbClr val="000000"/>
                </a:solidFill>
                <a:latin typeface="Telegraf"/>
              </a:rPr>
              <a:t>Don't use any economic terminology. Plain English</a:t>
            </a:r>
          </a:p>
          <a:p>
            <a:pPr marL="777240" indent="-388620" lvl="1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 Focus on the Concept, not definition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Review!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95974" y="2119707"/>
            <a:ext cx="13696053" cy="681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Inflation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Deflation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Disinflation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CPI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Market Basket</a:t>
            </a:r>
          </a:p>
          <a:p>
            <a:pPr>
              <a:lnSpc>
                <a:spcPts val="6719"/>
              </a:lnSpc>
            </a:pPr>
          </a:p>
          <a:p>
            <a:pPr>
              <a:lnSpc>
                <a:spcPts val="6719"/>
              </a:lnSpc>
            </a:pPr>
          </a:p>
          <a:p>
            <a:pPr>
              <a:lnSpc>
                <a:spcPts val="671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058631" y="3084349"/>
            <a:ext cx="3866790" cy="252066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251160" y="6724727"/>
            <a:ext cx="3170050" cy="2916446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Name That Concept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95974" y="2119707"/>
            <a:ext cx="13696053" cy="5116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Purchasing Power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Cost-Push Inflation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Telegraf"/>
              </a:rPr>
              <a:t>Demand-Pull Inflation</a:t>
            </a:r>
          </a:p>
          <a:p>
            <a:pPr>
              <a:lnSpc>
                <a:spcPts val="6719"/>
              </a:lnSpc>
            </a:pPr>
          </a:p>
          <a:p>
            <a:pPr>
              <a:lnSpc>
                <a:spcPts val="6719"/>
              </a:lnSpc>
            </a:pPr>
          </a:p>
          <a:p>
            <a:pPr>
              <a:lnSpc>
                <a:spcPts val="671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5993130"/>
            <a:ext cx="328669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5936135" y="6172200"/>
            <a:ext cx="2646331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06473"/>
            <a:ext cx="16349422" cy="1849974"/>
            <a:chOff x="0" y="0"/>
            <a:chExt cx="21799229" cy="246663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Name That Concept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5818" y="5642154"/>
            <a:ext cx="4156364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3761408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The Phillips Curve </a:t>
              </a:r>
              <a:r>
                <a:rPr lang="en-US" sz="6399" spc="-319">
                  <a:solidFill>
                    <a:srgbClr val="C22124"/>
                  </a:solidFill>
                  <a:latin typeface="League Spartan"/>
                </a:rPr>
                <a:t>(HL Only)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9289" y="1160718"/>
            <a:ext cx="16349422" cy="3228305"/>
            <a:chOff x="0" y="0"/>
            <a:chExt cx="21799229" cy="430440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57150"/>
              <a:ext cx="21799229" cy="367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2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What happens to unemployment and inflation when AD increases?</a:t>
              </a:r>
            </a:p>
            <a:p>
              <a:pPr algn="ctr">
                <a:lnSpc>
                  <a:spcPts val="7392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81672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264687" y="4855748"/>
            <a:ext cx="575862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770694" y="2781886"/>
            <a:ext cx="8316028" cy="729864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76042" y="2128712"/>
            <a:ext cx="16974016" cy="375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A diagram representing the relationship between unemployment and inflation.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Essentials of the Phillips Curve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Inflation Rate (%) on Y-Axis 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Unemployment Rate (%) on X-Axis</a:t>
            </a:r>
          </a:p>
          <a:p>
            <a:pPr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Two types of Phillips Curve</a:t>
            </a:r>
          </a:p>
          <a:p>
            <a:pPr marL="1036320" indent="-345440" lvl="2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Short-Run (SRPC)</a:t>
            </a:r>
          </a:p>
          <a:p>
            <a:pPr marL="1036320" indent="-345440" lvl="2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Long-Run (LRPC)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26363"/>
            <a:ext cx="16349422" cy="1849974"/>
            <a:chOff x="0" y="0"/>
            <a:chExt cx="21799229" cy="24666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Phillips Curve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576005" y="3747335"/>
            <a:ext cx="7135991" cy="633319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56992" y="1951265"/>
            <a:ext cx="16974016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Long-Run Phillips Curve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This represents the idea that there is no trade-off between inflation and unemployment.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Telegraf"/>
              </a:rPr>
              <a:t>LRPC = Natural Rate of Unemployment (NRU) or Full Employment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26363"/>
            <a:ext cx="16349422" cy="1849974"/>
            <a:chOff x="0" y="0"/>
            <a:chExt cx="21799229" cy="24666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Phillips Curve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1728262"/>
            <a:ext cx="18288000" cy="610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3150">
                <a:solidFill>
                  <a:srgbClr val="FF5757"/>
                </a:solidFill>
                <a:latin typeface="Telegraf Bold"/>
              </a:rPr>
              <a:t>Deflation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is a sustained decrease in the average price level or a negative inflation rate.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- Isn't deflation good???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No. People hoard money and assets due to an increase in value. This decreases consumer spending (GDP).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3150">
                <a:solidFill>
                  <a:srgbClr val="FF5757"/>
                </a:solidFill>
                <a:latin typeface="Telegraf Bold"/>
              </a:rPr>
              <a:t>Disinflation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is when the average price level is continuing to rise but at a slower rate. The rate of inflation is still positive but lower than previously recorded.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19754" y="4095663"/>
            <a:ext cx="1967314" cy="209567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1904" y="7949194"/>
            <a:ext cx="2443014" cy="215873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92399" y="4301273"/>
            <a:ext cx="450320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1646293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03637" y="5143500"/>
            <a:ext cx="4280726" cy="4368088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6992" y="2684559"/>
            <a:ext cx="16974016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Draw the effects of an increase of AD on a Phillips Curve?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Draw the effects of a decrease of AD on a Phillips Curve?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90" t="0" r="0" b="0"/>
          <a:stretch>
            <a:fillRect/>
          </a:stretch>
        </p:blipFill>
        <p:spPr>
          <a:xfrm flipH="false" flipV="false" rot="0">
            <a:off x="1767247" y="2776130"/>
            <a:ext cx="14811605" cy="666383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6992" y="1951265"/>
            <a:ext cx="16974016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A change in AD results in movement along the Phillips Curve.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56618" y="4483535"/>
            <a:ext cx="4774765" cy="477476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7581" y="1991545"/>
            <a:ext cx="16974016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</a:rPr>
              <a:t>Everything works fine until we experience a simultaneous increase of inflation and unemployment.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</a:rPr>
              <a:t>Draw the affect of stagflation on a Phillips Curve.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24889" y="2566580"/>
            <a:ext cx="15838222" cy="751394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6992" y="1951265"/>
            <a:ext cx="16974016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A change in SRAS results in shift of the Short-Run Phillips Curve.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66148" y="2680433"/>
            <a:ext cx="15955703" cy="731055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6992" y="1951265"/>
            <a:ext cx="16974016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A change in SRAS results in shift of the Short-Run Phillips Curve.</a:t>
            </a:r>
          </a:p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25209" y="5143500"/>
            <a:ext cx="4637582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6992" y="3528582"/>
            <a:ext cx="16974016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"/>
              </a:rPr>
              <a:t>Draw the affects of an increase of AD with a long-run adjustment (neo-classical) on a Phillips Curve.</a:t>
            </a:r>
          </a:p>
        </p:txBody>
      </p:sp>
    </p:spTree>
  </p:cSld>
  <p:clrMapOvr>
    <a:masterClrMapping/>
  </p:clrMapOvr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76995" y="2749606"/>
            <a:ext cx="15934011" cy="724138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09878" y="368265"/>
            <a:ext cx="16349422" cy="1849974"/>
            <a:chOff x="0" y="0"/>
            <a:chExt cx="21799229" cy="24666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09550"/>
              <a:ext cx="21799229" cy="1572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59"/>
                </a:lnSpc>
              </a:pPr>
              <a:r>
                <a:rPr lang="en-US" sz="8799" spc="-439">
                  <a:solidFill>
                    <a:srgbClr val="000000"/>
                  </a:solidFill>
                  <a:latin typeface="League Spartan"/>
                </a:rPr>
                <a:t>Practice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789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6992" y="1951265"/>
            <a:ext cx="16974016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League Spartan Bold"/>
              </a:rPr>
              <a:t>Neo-Classical Long-Run Adjustment to an increase in AD.</a:t>
            </a:r>
          </a:p>
        </p:txBody>
      </p:sp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86600" y="5684057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3711792"/>
            <a:ext cx="16349422" cy="1488024"/>
            <a:chOff x="0" y="0"/>
            <a:chExt cx="21799229" cy="19840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1799229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Deficits and Debt </a:t>
              </a:r>
              <a:r>
                <a:rPr lang="en-US" sz="6399" spc="-319">
                  <a:solidFill>
                    <a:srgbClr val="C22124"/>
                  </a:solidFill>
                  <a:latin typeface="League Spartan"/>
                </a:rPr>
                <a:t>(HL Only)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4963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49487"/>
            <a:ext cx="16481874" cy="7129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Budget </a:t>
            </a:r>
          </a:p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government creates a budget yearly that outlines their revenue and how they plan to spend money. 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E32D3A"/>
                </a:solidFill>
                <a:latin typeface="Telegraf Bold"/>
              </a:rPr>
              <a:t>Budget Deficit = Government Spending &gt; Government Revenue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3E893E"/>
                </a:solidFill>
                <a:latin typeface="Telegraf Bold"/>
              </a:rPr>
              <a:t>Budget Surplus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 = Government Spending &lt; Government Revenue</a:t>
            </a:r>
          </a:p>
          <a:p>
            <a:pPr>
              <a:lnSpc>
                <a:spcPts val="6678"/>
              </a:lnSpc>
            </a:pPr>
            <a:r>
              <a:rPr lang="en-US" sz="3150">
                <a:solidFill>
                  <a:srgbClr val="F6A341"/>
                </a:solidFill>
                <a:latin typeface="Telegraf Bold"/>
              </a:rPr>
              <a:t>Balanced Budget = Government Spending = Government Revenue</a:t>
            </a:r>
          </a:p>
          <a:p>
            <a:pPr algn="ctr">
              <a:lnSpc>
                <a:spcPts val="6678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11668" y="5993130"/>
            <a:ext cx="3554158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Definition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16294" y="6666008"/>
            <a:ext cx="5455412" cy="226151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692963" y="3496638"/>
            <a:ext cx="14902073" cy="1606769"/>
            <a:chOff x="0" y="0"/>
            <a:chExt cx="19869431" cy="214235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33350"/>
              <a:ext cx="19869431" cy="15913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Measuring Inflation </a:t>
              </a:r>
              <a:r>
                <a:rPr lang="en-US" sz="7200" spc="-359">
                  <a:solidFill>
                    <a:srgbClr val="C22124"/>
                  </a:solidFill>
                  <a:latin typeface="League Spartan"/>
                </a:rPr>
                <a:t>(HL Only)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54679"/>
              <a:ext cx="19869431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8129" y="1803352"/>
            <a:ext cx="17331741" cy="2069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 Bold"/>
              </a:rPr>
              <a:t>Government Debt is the cumulation of Government Deficits.</a:t>
            </a:r>
          </a:p>
          <a:p>
            <a:pPr algn="ctr">
              <a:lnSpc>
                <a:spcPts val="4060"/>
              </a:lnSpc>
            </a:p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Telegraf"/>
              </a:rPr>
              <a:t>To measure the sustainability of government debt, the debt-to-GDP ratio should be used.</a:t>
            </a:r>
          </a:p>
          <a:p>
            <a:pPr>
              <a:lnSpc>
                <a:spcPts val="406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395545"/>
            <a:ext cx="16349422" cy="1729325"/>
            <a:chOff x="0" y="0"/>
            <a:chExt cx="21799229" cy="230576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80975"/>
              <a:ext cx="21799229" cy="14403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00"/>
                </a:lnSpc>
              </a:pPr>
              <a:r>
                <a:rPr lang="en-US" sz="8000" spc="-400">
                  <a:solidFill>
                    <a:srgbClr val="000000"/>
                  </a:solidFill>
                  <a:latin typeface="League Spartan"/>
                </a:rPr>
                <a:t>Debt-to-GDP Ratio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818087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982336" y="986335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06050" y="4459542"/>
            <a:ext cx="15875900" cy="2518036"/>
            <a:chOff x="0" y="0"/>
            <a:chExt cx="5737593" cy="91002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5737593" cy="910025"/>
            </a:xfrm>
            <a:custGeom>
              <a:avLst/>
              <a:gdLst/>
              <a:ahLst/>
              <a:cxnLst/>
              <a:rect r="r" b="b" t="t" l="l"/>
              <a:pathLst>
                <a:path h="910025" w="5737593">
                  <a:moveTo>
                    <a:pt x="0" y="0"/>
                  </a:moveTo>
                  <a:lnTo>
                    <a:pt x="5737593" y="0"/>
                  </a:lnTo>
                  <a:lnTo>
                    <a:pt x="5737593" y="910025"/>
                  </a:lnTo>
                  <a:lnTo>
                    <a:pt x="0" y="910025"/>
                  </a:lnTo>
                  <a:close/>
                </a:path>
              </a:pathLst>
            </a:custGeom>
            <a:solidFill>
              <a:srgbClr val="04B857">
                <a:alpha val="37647"/>
              </a:srgbClr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1936659" y="3692215"/>
            <a:ext cx="176601" cy="4036591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3935690" y="5156346"/>
            <a:ext cx="489234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Debt-to-GDP ratio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578787" y="4538238"/>
            <a:ext cx="489234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Debt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78787" y="5790552"/>
            <a:ext cx="4892345" cy="79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GDP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555858" y="5475420"/>
            <a:ext cx="834815" cy="48628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478129" y="7504035"/>
            <a:ext cx="17331741" cy="104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E32D3A"/>
                </a:solidFill>
                <a:latin typeface="Telegraf Bold"/>
              </a:rPr>
              <a:t>The higher the ratio, the more difficult it will be to repay the debt </a:t>
            </a:r>
          </a:p>
          <a:p>
            <a:pPr>
              <a:lnSpc>
                <a:spcPts val="4060"/>
              </a:lnSpc>
            </a:pPr>
          </a:p>
        </p:txBody>
      </p:sp>
    </p:spTree>
  </p:cSld>
  <p:clrMapOvr>
    <a:masterClrMapping/>
  </p:clrMapOvr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777596" y="5265836"/>
            <a:ext cx="8732808" cy="502116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309513"/>
            <a:ext cx="16481874" cy="1925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Debt-Servicing Cost</a:t>
            </a:r>
          </a:p>
          <a:p>
            <a:pPr algn="ctr">
              <a:lnSpc>
                <a:spcPts val="5151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As the debt-to-GDP ratio increases, more money must be paid to creditors to cover the interest. Debt-servicing is the repayment of principal/interest on the debt owed.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161214"/>
            <a:ext cx="16349422" cy="1357849"/>
            <a:chOff x="0" y="0"/>
            <a:chExt cx="21799229" cy="18104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Cost of High Government Debt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6248" y="3478403"/>
            <a:ext cx="16481874" cy="1665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3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Credit Ratings</a:t>
            </a:r>
          </a:p>
          <a:p>
            <a:pPr algn="ctr">
              <a:lnSpc>
                <a:spcPts val="4423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Countries have a credit rating similar to an individual's credit score. The rating represents an assessment of how likely a government is able to repay its debt.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654199" y="9980295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Source: </a:t>
            </a:r>
            <a:r>
              <a:rPr lang="en-US" sz="1200">
                <a:solidFill>
                  <a:srgbClr val="000000"/>
                </a:solidFill>
                <a:latin typeface="Arimo"/>
              </a:rPr>
              <a:t>Wikirating</a:t>
            </a:r>
          </a:p>
        </p:txBody>
      </p:sp>
    </p:spTree>
  </p:cSld>
  <p:clrMapOvr>
    <a:masterClrMapping/>
  </p:clrMapOvr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95339" y="6082665"/>
            <a:ext cx="3097322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52915" y="5348837"/>
            <a:ext cx="4623371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94138" y="5348837"/>
            <a:ext cx="4490914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Cost of High Government Debt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03063" y="1762024"/>
            <a:ext cx="16481874" cy="2216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5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Impacts on Future Government Spending </a:t>
            </a:r>
          </a:p>
          <a:p>
            <a:pPr algn="ctr">
              <a:lnSpc>
                <a:spcPts val="5935"/>
              </a:lnSpc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A government that must pay its debts is unable to use that money to promote economic growth by spending on Education, Healthcare, or Infrastructure.</a:t>
            </a:r>
          </a:p>
        </p:txBody>
      </p:sp>
    </p:spTree>
  </p:cSld>
  <p:clrMapOvr>
    <a:masterClrMapping/>
  </p:clrMapOvr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062647" y="5347817"/>
            <a:ext cx="3730739" cy="476011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349775"/>
            <a:ext cx="16349422" cy="1357849"/>
            <a:chOff x="0" y="0"/>
            <a:chExt cx="21799229" cy="18104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33350"/>
              <a:ext cx="21799229" cy="992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5600" spc="-280">
                  <a:solidFill>
                    <a:srgbClr val="000000"/>
                  </a:solidFill>
                  <a:latin typeface="League Spartan"/>
                </a:rPr>
                <a:t>Methods To Know If Debt Is Sustainable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22786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3063" y="1762024"/>
            <a:ext cx="16481874" cy="1463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5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Some countries repay their debt back regularly, while others struggle to service their debts.</a:t>
            </a:r>
          </a:p>
          <a:p>
            <a:pPr algn="ctr">
              <a:lnSpc>
                <a:spcPts val="593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272454"/>
            <a:ext cx="16481874" cy="2968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935"/>
              </a:lnSpc>
            </a:pPr>
            <a:r>
              <a:rPr lang="en-US" sz="2799">
                <a:solidFill>
                  <a:srgbClr val="000000"/>
                </a:solidFill>
                <a:latin typeface="Telegraf Bold"/>
              </a:rPr>
              <a:t>Factors that indicate the sustainability of debt</a:t>
            </a:r>
          </a:p>
          <a:p>
            <a:pPr algn="just" marL="604519" indent="-302260" lvl="1">
              <a:lnSpc>
                <a:spcPts val="593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Political Stability</a:t>
            </a:r>
          </a:p>
          <a:p>
            <a:pPr algn="just" marL="604519" indent="-302260" lvl="1">
              <a:lnSpc>
                <a:spcPts val="593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Composition of Debt (how long owed? internal or external debt?)</a:t>
            </a:r>
          </a:p>
          <a:p>
            <a:pPr algn="just" marL="604519" indent="-302260" lvl="1">
              <a:lnSpc>
                <a:spcPts val="5935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elegraf"/>
              </a:rPr>
              <a:t>Vulnerability (Countries that rely heavily on trade)</a:t>
            </a:r>
          </a:p>
        </p:txBody>
      </p:sp>
    </p:spTree>
  </p:cSld>
  <p:clrMapOvr>
    <a:masterClrMapping/>
  </p:clrMapOvr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8450" y="6311160"/>
            <a:ext cx="5477271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642303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FFFFFF"/>
                  </a:solidFill>
                  <a:latin typeface="League Spartan"/>
                </a:rPr>
                <a:t>Practice Question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91694" y="6782363"/>
            <a:ext cx="1771569" cy="30348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25823" y="3117114"/>
            <a:ext cx="17436353" cy="24392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745729" y="417140"/>
            <a:ext cx="8063500" cy="1488024"/>
            <a:chOff x="0" y="0"/>
            <a:chExt cx="10751333" cy="19840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10751333" cy="11472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FFFFFF"/>
                  </a:solidFill>
                  <a:latin typeface="League Spartan"/>
                </a:rPr>
                <a:t>Paper 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496352"/>
              <a:ext cx="10751333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8841" y="1706037"/>
            <a:ext cx="16477276" cy="1162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League Spartan Bold"/>
              </a:rPr>
              <a:t>M14/3/ECONO/HP1/ENG/TZ1/XX</a:t>
            </a:r>
          </a:p>
          <a:p>
            <a:pPr>
              <a:lnSpc>
                <a:spcPts val="5039"/>
              </a:lnSpc>
            </a:pPr>
          </a:p>
        </p:txBody>
      </p:sp>
    </p:spTree>
  </p:cSld>
  <p:clrMapOvr>
    <a:masterClrMapping/>
  </p:clrMapOvr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98995" y="1994392"/>
            <a:ext cx="16290011" cy="629821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38883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7D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551786" y="976227"/>
            <a:ext cx="11184428" cy="921154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69289" y="238883"/>
            <a:ext cx="16349422" cy="1116549"/>
            <a:chOff x="0" y="0"/>
            <a:chExt cx="21799229" cy="14887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95250"/>
              <a:ext cx="21799229" cy="709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 spc="-199">
                  <a:solidFill>
                    <a:srgbClr val="FFFFFF"/>
                  </a:solidFill>
                  <a:latin typeface="League Spartan"/>
                </a:rPr>
                <a:t>Mark Scheme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10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9970597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Copyright Bananaomics</a:t>
            </a:r>
          </a:p>
        </p:txBody>
      </p:sp>
    </p:spTree>
  </p:cSld>
  <p:clrMapOvr>
    <a:masterClrMapping/>
  </p:clrMapOvr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8709" y="8484809"/>
            <a:ext cx="6270581" cy="101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84621" y="6826126"/>
            <a:ext cx="3718758" cy="328180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692963" y="3220037"/>
            <a:ext cx="14902073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How to Measure Inflation?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0" y="1342429"/>
            <a:ext cx="18288000" cy="3891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Consumer Price Index (CPI)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is the average price of goods and services that consumers typically buy (</a:t>
            </a:r>
            <a:r>
              <a:rPr lang="en-US" sz="3150">
                <a:solidFill>
                  <a:srgbClr val="FF5757"/>
                </a:solidFill>
                <a:latin typeface="Telegraf Bold"/>
              </a:rPr>
              <a:t>market basket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) expressed as an index.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634433" y="3235999"/>
            <a:ext cx="9019133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There are two ways to look at inflation over time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Inflation Rate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Price Index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7569" y="4933037"/>
            <a:ext cx="16552862" cy="223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Examples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Korean inflation rate in 2014 was  0.8%</a:t>
            </a:r>
          </a:p>
          <a:p>
            <a:pPr marL="680085" indent="-340042" lvl="1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CPI for 2014 was 180 (base year 2000) meaning that prices have increased 80% since 2000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71450" y="3096693"/>
            <a:ext cx="4228790" cy="844169"/>
            <a:chOff x="0" y="0"/>
            <a:chExt cx="1599947" cy="31938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3009802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669542" y="3096693"/>
            <a:ext cx="2329035" cy="844169"/>
            <a:chOff x="0" y="0"/>
            <a:chExt cx="881182" cy="31938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176344" y="3089264"/>
            <a:ext cx="2329035" cy="844169"/>
            <a:chOff x="0" y="0"/>
            <a:chExt cx="881182" cy="31938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687515" y="3096693"/>
            <a:ext cx="2329035" cy="844169"/>
            <a:chOff x="0" y="0"/>
            <a:chExt cx="881182" cy="31938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271450" y="4162302"/>
            <a:ext cx="4228790" cy="844169"/>
            <a:chOff x="0" y="0"/>
            <a:chExt cx="1599947" cy="31938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71450" y="5337092"/>
            <a:ext cx="4228790" cy="844169"/>
            <a:chOff x="0" y="0"/>
            <a:chExt cx="1599947" cy="31938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71450" y="6353567"/>
            <a:ext cx="4228790" cy="844169"/>
            <a:chOff x="0" y="0"/>
            <a:chExt cx="1599947" cy="31938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669542" y="4162302"/>
            <a:ext cx="2329035" cy="844169"/>
            <a:chOff x="0" y="0"/>
            <a:chExt cx="881182" cy="31938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69542" y="5337092"/>
            <a:ext cx="2329035" cy="844169"/>
            <a:chOff x="0" y="0"/>
            <a:chExt cx="881182" cy="31938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69542" y="6353567"/>
            <a:ext cx="2329035" cy="844169"/>
            <a:chOff x="0" y="0"/>
            <a:chExt cx="881182" cy="319388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0176344" y="4162302"/>
            <a:ext cx="2329035" cy="844169"/>
            <a:chOff x="0" y="0"/>
            <a:chExt cx="881182" cy="31938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176344" y="5337092"/>
            <a:ext cx="2329035" cy="844169"/>
            <a:chOff x="0" y="0"/>
            <a:chExt cx="881182" cy="31938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76344" y="6353567"/>
            <a:ext cx="2329035" cy="844169"/>
            <a:chOff x="0" y="0"/>
            <a:chExt cx="881182" cy="319388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2687515" y="4162302"/>
            <a:ext cx="2329035" cy="844169"/>
            <a:chOff x="0" y="0"/>
            <a:chExt cx="881182" cy="319388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687515" y="5337092"/>
            <a:ext cx="2329035" cy="844169"/>
            <a:chOff x="0" y="0"/>
            <a:chExt cx="881182" cy="319388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687515" y="6353567"/>
            <a:ext cx="2329035" cy="844169"/>
            <a:chOff x="0" y="0"/>
            <a:chExt cx="881182" cy="319388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4221328" y="317130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Good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669542" y="31787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176344" y="31787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2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687515" y="317130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3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221328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Bananas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221328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Milk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221328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Bread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669542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$.25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669542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$1.75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669542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176344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$.50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176344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176344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687515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$.75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687515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$2.75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687515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582168" y="8128282"/>
            <a:ext cx="13123664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To get the market basket, add up all of the items in each year. 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54" id="54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How to Measure Inflation?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71450" y="3096693"/>
            <a:ext cx="4228790" cy="844169"/>
            <a:chOff x="0" y="0"/>
            <a:chExt cx="1599947" cy="31938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3009802"/>
            <a:ext cx="16349422" cy="370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Bananaomics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669542" y="3096693"/>
            <a:ext cx="2329035" cy="844169"/>
            <a:chOff x="0" y="0"/>
            <a:chExt cx="881182" cy="319388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176344" y="3089264"/>
            <a:ext cx="2329035" cy="844169"/>
            <a:chOff x="0" y="0"/>
            <a:chExt cx="881182" cy="319388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687515" y="3096693"/>
            <a:ext cx="2329035" cy="844169"/>
            <a:chOff x="0" y="0"/>
            <a:chExt cx="881182" cy="319388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18543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271450" y="4162302"/>
            <a:ext cx="4228790" cy="844169"/>
            <a:chOff x="0" y="0"/>
            <a:chExt cx="1599947" cy="31938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271450" y="5337092"/>
            <a:ext cx="4228790" cy="844169"/>
            <a:chOff x="0" y="0"/>
            <a:chExt cx="1599947" cy="31938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71450" y="6353567"/>
            <a:ext cx="4228790" cy="844169"/>
            <a:chOff x="0" y="0"/>
            <a:chExt cx="1599947" cy="319388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599947" cy="319388"/>
            </a:xfrm>
            <a:custGeom>
              <a:avLst/>
              <a:gdLst/>
              <a:ahLst/>
              <a:cxnLst/>
              <a:rect r="r" b="b" t="t" l="l"/>
              <a:pathLst>
                <a:path h="31938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7669542" y="4162302"/>
            <a:ext cx="2329035" cy="844169"/>
            <a:chOff x="0" y="0"/>
            <a:chExt cx="881182" cy="319388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69542" y="5337092"/>
            <a:ext cx="2329035" cy="844169"/>
            <a:chOff x="0" y="0"/>
            <a:chExt cx="881182" cy="319388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669542" y="6353567"/>
            <a:ext cx="2329035" cy="844169"/>
            <a:chOff x="0" y="0"/>
            <a:chExt cx="881182" cy="319388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0176344" y="4162302"/>
            <a:ext cx="2329035" cy="844169"/>
            <a:chOff x="0" y="0"/>
            <a:chExt cx="881182" cy="319388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0176344" y="5337092"/>
            <a:ext cx="2329035" cy="844169"/>
            <a:chOff x="0" y="0"/>
            <a:chExt cx="881182" cy="319388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0176344" y="6353567"/>
            <a:ext cx="2329035" cy="844169"/>
            <a:chOff x="0" y="0"/>
            <a:chExt cx="881182" cy="319388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2687515" y="4162302"/>
            <a:ext cx="2329035" cy="844169"/>
            <a:chOff x="0" y="0"/>
            <a:chExt cx="881182" cy="319388"/>
          </a:xfrm>
        </p:grpSpPr>
        <p:sp>
          <p:nvSpPr>
            <p:cNvPr name="Freeform 31" id="31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687515" y="5337092"/>
            <a:ext cx="2329035" cy="844169"/>
            <a:chOff x="0" y="0"/>
            <a:chExt cx="881182" cy="319388"/>
          </a:xfrm>
        </p:grpSpPr>
        <p:sp>
          <p:nvSpPr>
            <p:cNvPr name="Freeform 33" id="33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2687515" y="6353567"/>
            <a:ext cx="2329035" cy="844169"/>
            <a:chOff x="0" y="0"/>
            <a:chExt cx="881182" cy="319388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4221328" y="317130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Good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669542" y="31787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176344" y="31787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2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687515" y="3171306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F7F7F7"/>
                </a:solidFill>
                <a:latin typeface="Abril Fatface"/>
              </a:rPr>
              <a:t>Year 3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221328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Bananas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221328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Milk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221328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Bread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669542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$.25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669542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$1.75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669542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176344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$.50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176344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176344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$2.00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687515" y="4244344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$.75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687515" y="5419135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$2.75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687515" y="6435609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$2.50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826400" y="9153525"/>
            <a:ext cx="13123664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elegraf"/>
              </a:rPr>
              <a:t>To get the market basket, add up all of the items in each year. 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3330861" y="7388888"/>
            <a:ext cx="4228790" cy="1529545"/>
            <a:chOff x="0" y="0"/>
            <a:chExt cx="1599947" cy="578698"/>
          </a:xfrm>
        </p:grpSpPr>
        <p:sp>
          <p:nvSpPr>
            <p:cNvPr name="Freeform 54" id="54"/>
            <p:cNvSpPr/>
            <p:nvPr/>
          </p:nvSpPr>
          <p:spPr>
            <a:xfrm>
              <a:off x="0" y="0"/>
              <a:ext cx="1599947" cy="578698"/>
            </a:xfrm>
            <a:custGeom>
              <a:avLst/>
              <a:gdLst/>
              <a:ahLst/>
              <a:cxnLst/>
              <a:rect r="r" b="b" t="t" l="l"/>
              <a:pathLst>
                <a:path h="578698" w="1599947">
                  <a:moveTo>
                    <a:pt x="0" y="0"/>
                  </a:moveTo>
                  <a:lnTo>
                    <a:pt x="1599947" y="0"/>
                  </a:lnTo>
                  <a:lnTo>
                    <a:pt x="1599947" y="578698"/>
                  </a:lnTo>
                  <a:lnTo>
                    <a:pt x="0" y="57869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7728953" y="7388888"/>
            <a:ext cx="2329035" cy="844169"/>
            <a:chOff x="0" y="0"/>
            <a:chExt cx="881182" cy="319388"/>
          </a:xfrm>
        </p:grpSpPr>
        <p:sp>
          <p:nvSpPr>
            <p:cNvPr name="Freeform 56" id="56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0235755" y="7388888"/>
            <a:ext cx="2329035" cy="844169"/>
            <a:chOff x="0" y="0"/>
            <a:chExt cx="881182" cy="319388"/>
          </a:xfrm>
        </p:grpSpPr>
        <p:sp>
          <p:nvSpPr>
            <p:cNvPr name="Freeform 58" id="58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2746926" y="7388888"/>
            <a:ext cx="2329035" cy="844169"/>
            <a:chOff x="0" y="0"/>
            <a:chExt cx="881182" cy="319388"/>
          </a:xfrm>
        </p:grpSpPr>
        <p:sp>
          <p:nvSpPr>
            <p:cNvPr name="Freeform 60" id="60"/>
            <p:cNvSpPr/>
            <p:nvPr/>
          </p:nvSpPr>
          <p:spPr>
            <a:xfrm>
              <a:off x="0" y="0"/>
              <a:ext cx="881181" cy="319388"/>
            </a:xfrm>
            <a:custGeom>
              <a:avLst/>
              <a:gdLst/>
              <a:ahLst/>
              <a:cxnLst/>
              <a:rect r="r" b="b" t="t" l="l"/>
              <a:pathLst>
                <a:path h="319388" w="881181">
                  <a:moveTo>
                    <a:pt x="0" y="0"/>
                  </a:moveTo>
                  <a:lnTo>
                    <a:pt x="881181" y="0"/>
                  </a:lnTo>
                  <a:lnTo>
                    <a:pt x="881181" y="319388"/>
                  </a:lnTo>
                  <a:lnTo>
                    <a:pt x="0" y="319388"/>
                  </a:lnTo>
                  <a:close/>
                </a:path>
              </a:pathLst>
            </a:custGeom>
            <a:solidFill>
              <a:srgbClr val="BDBDBD"/>
            </a:solidFill>
          </p:spPr>
        </p:sp>
      </p:grpSp>
      <p:sp>
        <p:nvSpPr>
          <p:cNvPr name="TextBox 61" id="61"/>
          <p:cNvSpPr txBox="true"/>
          <p:nvPr/>
        </p:nvSpPr>
        <p:spPr>
          <a:xfrm rot="0">
            <a:off x="4280739" y="7470930"/>
            <a:ext cx="2329035" cy="1252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Market Basket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7728953" y="747093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$4.00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0235755" y="747093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$5.00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2746926" y="7470930"/>
            <a:ext cx="232903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621">
                <a:solidFill>
                  <a:srgbClr val="000000"/>
                </a:solidFill>
                <a:latin typeface="Abril Fatface"/>
              </a:rPr>
              <a:t>$6.00</a:t>
            </a:r>
          </a:p>
        </p:txBody>
      </p:sp>
      <p:grpSp>
        <p:nvGrpSpPr>
          <p:cNvPr name="Group 65" id="65"/>
          <p:cNvGrpSpPr/>
          <p:nvPr/>
        </p:nvGrpSpPr>
        <p:grpSpPr>
          <a:xfrm rot="0">
            <a:off x="1028700" y="224363"/>
            <a:ext cx="16349422" cy="1608674"/>
            <a:chOff x="0" y="0"/>
            <a:chExt cx="21799229" cy="2144899"/>
          </a:xfrm>
        </p:grpSpPr>
        <p:sp>
          <p:nvSpPr>
            <p:cNvPr name="TextBox 66" id="66"/>
            <p:cNvSpPr txBox="true"/>
            <p:nvPr/>
          </p:nvSpPr>
          <p:spPr>
            <a:xfrm rot="0">
              <a:off x="0" y="171450"/>
              <a:ext cx="21799229" cy="1289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39"/>
                </a:lnSpc>
              </a:pPr>
              <a:r>
                <a:rPr lang="en-US" sz="7200" spc="-359">
                  <a:solidFill>
                    <a:srgbClr val="000000"/>
                  </a:solidFill>
                  <a:latin typeface="League Spartan"/>
                </a:rPr>
                <a:t>How to Measure Inflation?</a:t>
              </a:r>
            </a:p>
          </p:txBody>
        </p:sp>
        <p:sp>
          <p:nvSpPr>
            <p:cNvPr name="TextBox 67" id="67"/>
            <p:cNvSpPr txBox="true"/>
            <p:nvPr/>
          </p:nvSpPr>
          <p:spPr>
            <a:xfrm rot="0">
              <a:off x="0" y="1657219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DAE9HohS4Vo</dc:identifier>
  <dcterms:modified xsi:type="dcterms:W3CDTF">2011-08-01T06:04:30Z</dcterms:modified>
  <cp:revision>1</cp:revision>
  <dc:title>3.3 (Inflation) Macroeconomic Objectives</dc:title>
</cp:coreProperties>
</file>